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2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53995" autoAdjust="0"/>
  </p:normalViewPr>
  <p:slideViewPr>
    <p:cSldViewPr snapToGrid="0">
      <p:cViewPr varScale="1">
        <p:scale>
          <a:sx n="39" d="100"/>
          <a:sy n="39" d="100"/>
        </p:scale>
        <p:origin x="208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596153-B0EC-4321-AC7A-AE2F6F04E4C2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7DC8E2-BA75-4874-8EC7-D22970557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63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Dobar dan. Ja sam Antonio Ilinović, i zajedno s kolegom Fabijanom Filajdićem bavio sam se temom: „klasifikacija zloćudnog i dobroćudnog tumora dojke pomoću algoritama strojnog učenja”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7DC8E2-BA75-4874-8EC7-D229705573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85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Prvo neke informacije o podatkovnom skupu. U radu smo koristili „Wisconsin Diagnostic Breast Cancer dataset”. </a:t>
            </a:r>
          </a:p>
          <a:p>
            <a:r>
              <a:rPr lang="hr-HR" dirty="0"/>
              <a:t>Skup se sastoji od 569 digitaliziranih slika aspirata dojke tankom iglom. To je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metoda</a:t>
            </a:r>
            <a:r>
              <a:rPr lang="en-US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pomoću</a:t>
            </a:r>
            <a:r>
              <a:rPr lang="en-US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koje</a:t>
            </a:r>
            <a:r>
              <a:rPr lang="en-US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 se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iz</a:t>
            </a:r>
            <a:r>
              <a:rPr lang="en-US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sumnjivog</a:t>
            </a:r>
            <a:r>
              <a:rPr lang="en-US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područja</a:t>
            </a:r>
            <a:r>
              <a:rPr lang="en-US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 u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dojci</a:t>
            </a:r>
            <a:r>
              <a:rPr lang="hr-HR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 izvlači mala količina tkiva i slikaju stanice pod mikroskopom. Jedan takav primjer prikazan je na slici desno.</a:t>
            </a:r>
          </a:p>
          <a:p>
            <a:r>
              <a:rPr lang="hr-HR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Od  569 primjera, 357 predstavlja dobroćudne tumore, a 212 zloćudne tumore.</a:t>
            </a:r>
          </a:p>
          <a:p>
            <a:r>
              <a:rPr lang="hr-HR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Za svaki primjer izračunato je 30 značajki kao što su prosječni radijus, tekstura, opseg i površina stanica na slici.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7DC8E2-BA75-4874-8EC7-D229705573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141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U prvom dijelu projekta bavili smo se analizom i vizualizacijom podatkvnog skupa. </a:t>
            </a:r>
          </a:p>
          <a:p>
            <a:endParaRPr lang="hr-HR" dirty="0"/>
          </a:p>
          <a:p>
            <a:r>
              <a:rPr lang="hr-HR" dirty="0"/>
              <a:t>Prije treniranja modela napravili smo postupak normalizacije značajki i odabir značajki radi stabilnijeg i boljeg treniranja modela.</a:t>
            </a:r>
          </a:p>
          <a:p>
            <a:endParaRPr lang="hr-HR" dirty="0"/>
          </a:p>
          <a:p>
            <a:r>
              <a:rPr lang="hr-HR" dirty="0"/>
              <a:t>Odabir značajki se odvija pomoću koeficijenata korelacije između značajki i tako dobivamo modele koji su jednostavniji i lakši za interpretaciju. (Koje su značajke bitne za predikciju)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7DC8E2-BA75-4874-8EC7-D229705573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812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Za prvu fazu projekta koristili smo 6 različitih modela: Logističku regresiju, algoritam k najbližih susjeda, stablo odluke, naivni bayes, slučajnu šumu i stroj potpornih vektora. Točnosti svih modela bili su visoki, sa točnostima 97.2 ili 96.5 posto na testnom skupu. Za sve modele optimirali smo hiperparametre pretragom po rešetci.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7DC8E2-BA75-4874-8EC7-D229705573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44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Za drugu fazu projekta isprobali smo 2 nova modela. Prvi novi model je višeslojna neuronska mreža. </a:t>
            </a:r>
          </a:p>
          <a:p>
            <a:r>
              <a:rPr lang="hr-HR" dirty="0"/>
              <a:t>Sastoji se od 4 potpuno povezana sloja. Koristi se i gašenje pojedinih neurona kako bismo sprječili prenaučenost modela. Između slojeva koristi se aktivacijska funkcija ReLU, a na izlaznom sloju sigmoidna funkcija, kako bismo dobili vjerojatnosni izlaz je li ulazni primjer maliciozan.</a:t>
            </a:r>
          </a:p>
          <a:p>
            <a:endParaRPr lang="hr-HR" dirty="0"/>
          </a:p>
          <a:p>
            <a:r>
              <a:rPr lang="hr-HR" dirty="0"/>
              <a:t>Ovaj model ostvario je točnost od 98.3 posto na testnom skupu. Što je poboljšanje u odnosu na svih 6 modela korištenih u prvoj fazi projekta.</a:t>
            </a:r>
          </a:p>
          <a:p>
            <a:endParaRPr lang="hr-HR" dirty="0"/>
          </a:p>
          <a:p>
            <a:r>
              <a:rPr lang="hr-HR" dirty="0"/>
              <a:t>Na slici desno prikazane su točnosti modela na testnom i skupu za treniranje tijekom učenja.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7DC8E2-BA75-4874-8EC7-D229705573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20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Druga metoda kojom smo pokušali poboljšati rad je korištenje ansambla. Različiti algoritmi ne griješe na isti način, pa ih ima smisla kombinirati.</a:t>
            </a:r>
          </a:p>
          <a:p>
            <a:r>
              <a:rPr lang="hr-HR" dirty="0"/>
              <a:t>To je metoda koja kombinira osnovne klasifikatore u jedan meta-klasifikator.</a:t>
            </a:r>
          </a:p>
          <a:p>
            <a:endParaRPr lang="hr-HR" dirty="0"/>
          </a:p>
          <a:p>
            <a:r>
              <a:rPr lang="hr-HR" dirty="0"/>
              <a:t>Taj metaklasifikator koristi glasanje za konačnu predikciju. Glasanje može biti „tvrdo” ili „meko”. </a:t>
            </a:r>
          </a:p>
          <a:p>
            <a:r>
              <a:rPr lang="hr-HR" dirty="0"/>
              <a:t>Tvrdo glasanje za konačnu predikciju odabire onu klasu za koju je najviše osnovnih modela dalo izlaz.</a:t>
            </a:r>
          </a:p>
          <a:p>
            <a:r>
              <a:rPr lang="hr-HR" dirty="0"/>
              <a:t>Meko glasanje kombinira vjerojatnosne izlaze osnovnih modela i odabire onu klasu koja je imala najveću vjerojatnost.</a:t>
            </a:r>
          </a:p>
          <a:p>
            <a:endParaRPr lang="hr-HR" dirty="0"/>
          </a:p>
          <a:p>
            <a:r>
              <a:rPr lang="hr-HR" dirty="0"/>
              <a:t>Kombiniranjem tih 11 osnovnih klasifikatora napravili smo 3 ansambla. Od toga je prvi imao tvrdo glasanje, a druga 2 meko glasanje. </a:t>
            </a:r>
          </a:p>
          <a:p>
            <a:endParaRPr lang="hr-HR" dirty="0"/>
          </a:p>
          <a:p>
            <a:r>
              <a:rPr lang="hr-HR" dirty="0"/>
              <a:t>prvi ansambl kao osnovne klasifikatore koristi MLP, odnosno višeslojni perceptron, KNN, SVM i model slučajnih šuma. Na testnom skupu postiže točnost od 98.8%</a:t>
            </a:r>
          </a:p>
          <a:p>
            <a:endParaRPr lang="hr-HR" dirty="0"/>
          </a:p>
          <a:p>
            <a:r>
              <a:rPr lang="hr-HR" dirty="0"/>
              <a:t>Treći model koji koristi višeslojni perceptron, logističku regresiju i XGBoost algoritam koji je i sam ansambl.</a:t>
            </a:r>
          </a:p>
          <a:p>
            <a:r>
              <a:rPr lang="hr-HR" dirty="0"/>
              <a:t>Ovaj model također ostvaruje točnost od 98.8% na testnom skupu.</a:t>
            </a:r>
          </a:p>
          <a:p>
            <a:endParaRPr lang="hr-HR" dirty="0"/>
          </a:p>
          <a:p>
            <a:r>
              <a:rPr lang="hr-HR" dirty="0"/>
              <a:t>Možemo zaključiti da su neuronske mreže, a pogotovo ansambli prikladni za ovaj problem klasifikacije.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7DC8E2-BA75-4874-8EC7-D229705573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29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9B691-F20D-1875-6F85-CF57F169F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A63D7-232E-5EBC-68C8-43C730CCC9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B27F7-0E53-26E4-0E99-03DB95188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6C491-CEEA-8FBC-2FF7-838AB3C95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C4727-1EDF-7D5B-B7C1-14B3FB813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09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61B09-D192-9C8C-1A6E-E6F4CE267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FA750-E0AE-B8E9-7788-762E17487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0FC21-91FF-7288-CBBA-BC45460AF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5FC45-563B-1F16-E1F9-F77AA0E7A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D6443-667D-BD18-4A99-33E566BB9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38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6E3B82-9035-33FE-56B9-4795ECB911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5738A5-2A51-3201-8223-EBD1A88A75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4DE5A-F82C-D9C8-61D0-501D05D8D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508CC-3C08-8F8F-6C61-CDA1FD737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F6482-7C7A-877A-B510-755619EDC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58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E1D9E-4A67-AE13-A75A-5119FEBBA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84187-5DB2-8760-FE37-633AF7B0B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46D0E-E893-4CF4-5CD5-02C2D7560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16B0D-173F-D464-D7DC-CECA93350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BA740-6510-3869-3520-67C7094AC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07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ECE91-F72D-F72E-9FD2-4388DE2FF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62145-33D6-D866-72A6-0C9CA9546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08C23-83B6-947D-1B71-2BA974D64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ECB78-0EE1-92CF-E7C8-DAC37FE23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38376-AC86-A7ED-4EC6-BB8916FE7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29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1FE37-87DA-4967-4A29-3B062FEA4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728BF-D3AB-CB53-EF6D-7809801C6E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F610E6-E7EC-B2B6-B91B-00FDF67DC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8B6EEF-9A01-FEC7-38FE-37B867BE2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23A18-2506-6C99-7113-642917385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D538A1-2FE0-36F3-118A-70B2645A6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552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5BAA6-C0EC-180B-80A1-F9A569F9F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AAC92-2885-9F42-3207-EDBD98148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49F4C-334E-56C6-7CC8-5CF65D117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E5B33-E28F-E82F-C798-F0ECC83A0A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464883-EB1A-B6A2-5A19-67E4AF6D24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6CEEAD-A447-138D-00C2-D9397523B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7F80BB-792F-E65B-B7E0-57B062DE7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2C19B-CECB-0C5B-FA5D-4063D6CD1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685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B5A95-1E22-28BE-D16B-5AD2029B9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235CAF-DF2D-079C-EFF8-B201DA4F2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FB2CCA-C2BA-D361-C804-CACF3CA91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718D2F-4AE6-23BA-7BC6-02B26B322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41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E350AA-7F6D-83C3-4F2B-4A2DA45F4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81F6B2-BF8F-BF79-E72C-8DA0D8CB6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781D6-4145-B729-42A8-5C3ED7CDA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78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ABBD-14D3-3BE9-FC0A-056F34809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5B008-A76E-222D-FDAC-8673A6F67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0BD732-D878-78EF-2567-70BDB583D2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5753B-5430-B1EA-2C82-78C631CE3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D0988-9D92-3E9D-39CF-0A52247CB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702E68-4CFE-1C87-69FA-878A846D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83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8FB5-5269-2085-7DD9-33DEB0D56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A29319-C1EF-4DA0-B5EF-BEB830856A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A8294D-2B1C-A8B6-D7DE-CF6F228B1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18D9E-5983-F5A7-3274-B7577A3CF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B86B4-D58F-F647-F5D2-14D5DD1D7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504955-AD66-E220-05A1-671AB4623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09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991710-AADE-3302-7A6D-B2058CD4A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1FABD-8F86-C186-0C50-510007A4D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706E3-3781-94D0-F17F-3831A71F0D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0DFBB-3C4C-47BA-9EC3-0D35055FDA0F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CFF87-9BC5-11DC-83F5-A8018B5151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94191-3C12-AA16-75F9-04C42AE55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81C86-6FE2-43AC-AD58-EAAD50113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846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A68B59-78B1-4873-93CA-0DD6C8371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anchor="b">
            <a:normAutofit/>
          </a:bodyPr>
          <a:lstStyle/>
          <a:p>
            <a:pPr algn="l"/>
            <a:r>
              <a:rPr lang="en-US" sz="5500"/>
              <a:t>Klasifikacija zloćudnog i dobroćudnog tumora dojke pomoću algoritama strojnog učenja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FF6EE7-9B1C-F72C-6994-4EABBF1AB0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4582814"/>
            <a:ext cx="7132335" cy="1312657"/>
          </a:xfrm>
        </p:spPr>
        <p:txBody>
          <a:bodyPr anchor="t">
            <a:normAutofit/>
          </a:bodyPr>
          <a:lstStyle/>
          <a:p>
            <a:pPr algn="l"/>
            <a:r>
              <a:rPr lang="hr-HR"/>
              <a:t>Fabijan Filajdić</a:t>
            </a:r>
          </a:p>
          <a:p>
            <a:pPr algn="l"/>
            <a:r>
              <a:rPr lang="hr-HR"/>
              <a:t>Antonio Ilinović</a:t>
            </a:r>
            <a:endParaRPr lang="en-US"/>
          </a:p>
        </p:txBody>
      </p:sp>
      <p:pic>
        <p:nvPicPr>
          <p:cNvPr id="3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D80680-B39D-B918-A372-ABE3657F2F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11999" y="54693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936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59"/>
    </mc:Choice>
    <mc:Fallback>
      <p:transition spd="slow" advTm="13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89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847A9-6F37-A9AB-51B9-E3EBF07F2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Informacije o podatkvonom skupu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84918-2D0B-43B3-4674-4538A2693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hr-HR" sz="2000"/>
              <a:t>Wisconsin Diagnostic Breast Cancer dataset (Dr. William H. Wolberg)</a:t>
            </a:r>
          </a:p>
          <a:p>
            <a:r>
              <a:rPr lang="hr-HR" sz="2000"/>
              <a:t>569 digitaliziranih slika aspirata dojke tankom iglom</a:t>
            </a:r>
          </a:p>
          <a:p>
            <a:r>
              <a:rPr lang="hr-HR" sz="2000"/>
              <a:t>357 dobroćudnih, 212 zloćudnih</a:t>
            </a:r>
          </a:p>
          <a:p>
            <a:r>
              <a:rPr lang="hr-HR" sz="2000"/>
              <a:t>30 izračunatih značajki:</a:t>
            </a:r>
          </a:p>
          <a:p>
            <a:pPr lvl="1"/>
            <a:r>
              <a:rPr lang="hr-HR" sz="2000"/>
              <a:t>radijus</a:t>
            </a:r>
          </a:p>
          <a:p>
            <a:pPr lvl="1"/>
            <a:r>
              <a:rPr lang="hr-HR" sz="2000"/>
              <a:t>tekstura</a:t>
            </a:r>
          </a:p>
          <a:p>
            <a:pPr lvl="1"/>
            <a:r>
              <a:rPr lang="hr-HR" sz="2000"/>
              <a:t>opseg</a:t>
            </a:r>
          </a:p>
          <a:p>
            <a:pPr lvl="1"/>
            <a:r>
              <a:rPr lang="hr-HR" sz="2000"/>
              <a:t>površina</a:t>
            </a:r>
          </a:p>
          <a:p>
            <a:pPr lvl="1"/>
            <a:r>
              <a:rPr lang="hr-HR" sz="2000"/>
              <a:t>...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4240FCC-9EAF-4BCA-1867-573C7FA333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5320" y="2142679"/>
            <a:ext cx="6253212" cy="364249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EC58C9E-85A6-EDF0-E6EC-ED888FD922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43731" y="60100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750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53"/>
    </mc:Choice>
    <mc:Fallback>
      <p:transition spd="slow" advTm="43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9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2B997-2755-D928-284F-FCFBB0962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hr-HR" sz="3600" dirty="0"/>
              <a:t>Analiza skupa podataka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0E3A8-34B6-1E0C-A0F1-0DEEDBA34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hr-HR" sz="2000" dirty="0"/>
              <a:t>normalizacija značajki</a:t>
            </a:r>
          </a:p>
          <a:p>
            <a:r>
              <a:rPr lang="hr-HR" sz="2000" dirty="0"/>
              <a:t>odabir značajki</a:t>
            </a:r>
            <a:endParaRPr lang="en-US" sz="2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CAF00CB-D06D-FCCF-C7D9-FDFCA2A375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5942" y="1670241"/>
            <a:ext cx="5071968" cy="4361892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A125778-DA15-65FE-9947-C801312E76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96044" y="58198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589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23"/>
    </mc:Choice>
    <mc:Fallback>
      <p:transition spd="slow" advTm="24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2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71E33-756A-4679-4666-5A0DF364A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Rezultati prve faze projekta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992B6AA-DEFB-80AA-20CB-BF136749CF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0983875"/>
              </p:ext>
            </p:extLst>
          </p:nvPr>
        </p:nvGraphicFramePr>
        <p:xfrm>
          <a:off x="838200" y="3638383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33339315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5500472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r-HR" dirty="0"/>
                        <a:t>Algoritam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Testna točnost (%)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279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HR" dirty="0"/>
                        <a:t>Logistička regresija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97.2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8409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HR" dirty="0"/>
                        <a:t>KNN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96.5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533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HR" dirty="0"/>
                        <a:t>Stablo odluke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97.2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353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HR" dirty="0"/>
                        <a:t>Naivni Bayes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96.5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5622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HR" dirty="0"/>
                        <a:t>Slučajna šuma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97.2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421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HR" dirty="0"/>
                        <a:t>SVM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97.2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596847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A25BA8-23A0-C7A5-8F40-597B7818FCE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8127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/>
              <a:t>6 različitih modela</a:t>
            </a:r>
          </a:p>
          <a:p>
            <a:r>
              <a:rPr lang="hr-HR" dirty="0"/>
              <a:t>optimizacija hiperparametara</a:t>
            </a:r>
          </a:p>
        </p:txBody>
      </p:sp>
      <p:pic>
        <p:nvPicPr>
          <p:cNvPr id="1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C19B0DD-79A3-4414-9C5A-CF8486DBA5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9000" y="61880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08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13"/>
    </mc:Choice>
    <mc:Fallback>
      <p:transition spd="slow" advTm="29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8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4515AF-BD70-7750-EB81-CD57D5D27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hr-HR" sz="3600"/>
              <a:t>Višeslojna neuronska mreža</a:t>
            </a:r>
            <a:endParaRPr lang="en-US" sz="360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6B996A7-545B-EAED-0EDF-23DC8F7F1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hr-HR" sz="2000" dirty="0"/>
              <a:t>4 potpuno povezana sloja</a:t>
            </a:r>
          </a:p>
          <a:p>
            <a:r>
              <a:rPr lang="hr-HR" sz="2000" dirty="0"/>
              <a:t>koristi se i gašenje pojedinih neurona (Dropout)</a:t>
            </a:r>
          </a:p>
          <a:p>
            <a:r>
              <a:rPr lang="hr-HR" sz="2000" dirty="0"/>
              <a:t>aktivacijska funkcija ReLU</a:t>
            </a:r>
          </a:p>
          <a:p>
            <a:r>
              <a:rPr lang="hr-HR" sz="2000" b="1" dirty="0"/>
              <a:t>98.3%</a:t>
            </a:r>
            <a:r>
              <a:rPr lang="hr-HR" sz="2000" dirty="0"/>
              <a:t> točnosti na testnom skupu</a:t>
            </a:r>
          </a:p>
          <a:p>
            <a:endParaRPr lang="en-US" sz="20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442B8E29-56B9-7E76-A0F5-281C15B361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5320" y="2127046"/>
            <a:ext cx="6253212" cy="3673761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D66B3C0-DE83-0807-D9AB-708BF8FCDA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22546" y="60394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357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83"/>
    </mc:Choice>
    <mc:Fallback>
      <p:transition spd="slow" advTm="45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8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D793DB-73E8-236B-D2B0-10B63A33A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hr-HR" sz="3600"/>
              <a:t>Ansambli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57441-2F8F-77FD-71EA-E43587A22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hr-HR" sz="2000"/>
              <a:t>kombiniranje klasifikatora</a:t>
            </a:r>
          </a:p>
          <a:p>
            <a:r>
              <a:rPr lang="hr-HR" sz="2000"/>
              <a:t>„tvrdo” i „meko” glasanje</a:t>
            </a:r>
          </a:p>
          <a:p>
            <a:r>
              <a:rPr lang="hr-HR" sz="2000"/>
              <a:t>11 osnovnih klasifikatora</a:t>
            </a:r>
          </a:p>
          <a:p>
            <a:r>
              <a:rPr lang="hr-HR" sz="2000"/>
              <a:t>3 klasifikatora:</a:t>
            </a:r>
          </a:p>
          <a:p>
            <a:pPr lvl="1"/>
            <a:r>
              <a:rPr lang="hr-HR" sz="2000"/>
              <a:t>MLP, KNN, SVM, RF – </a:t>
            </a:r>
            <a:r>
              <a:rPr lang="hr-HR" sz="2000" b="1"/>
              <a:t>98.8% </a:t>
            </a:r>
            <a:r>
              <a:rPr lang="hr-HR" sz="2000"/>
              <a:t>točnost</a:t>
            </a:r>
          </a:p>
          <a:p>
            <a:pPr lvl="1"/>
            <a:r>
              <a:rPr lang="hr-HR" sz="2000"/>
              <a:t>MLP, RF, LogReg – </a:t>
            </a:r>
            <a:r>
              <a:rPr lang="hr-HR" sz="2000" b="1"/>
              <a:t>97.7% </a:t>
            </a:r>
            <a:r>
              <a:rPr lang="hr-HR" sz="2000"/>
              <a:t>točnost</a:t>
            </a:r>
          </a:p>
          <a:p>
            <a:pPr lvl="1"/>
            <a:r>
              <a:rPr lang="hr-HR" sz="2000"/>
              <a:t>MLP, LogReg, XGB – </a:t>
            </a:r>
            <a:r>
              <a:rPr lang="hr-HR" sz="2000" b="1"/>
              <a:t>98.8% </a:t>
            </a:r>
            <a:r>
              <a:rPr lang="hr-HR" sz="2000"/>
              <a:t>točnost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939A115-6AA3-BFB6-9F14-A94BACC324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14168" y="58721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104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991"/>
    </mc:Choice>
    <mc:Fallback>
      <p:transition spd="slow" advTm="86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202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703</Words>
  <Application>Microsoft Office PowerPoint</Application>
  <PresentationFormat>Widescreen</PresentationFormat>
  <Paragraphs>84</Paragraphs>
  <Slides>6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Open Sans</vt:lpstr>
      <vt:lpstr>Office Theme</vt:lpstr>
      <vt:lpstr>Klasifikacija zloćudnog i dobroćudnog tumora dojke pomoću algoritama strojnog učenja</vt:lpstr>
      <vt:lpstr>Informacije o podatkvonom skupu</vt:lpstr>
      <vt:lpstr>Analiza skupa podataka</vt:lpstr>
      <vt:lpstr>Rezultati prve faze projekta</vt:lpstr>
      <vt:lpstr>Višeslojna neuronska mreža</vt:lpstr>
      <vt:lpstr>Ansambli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Klasifikacija zloćudnog i dobroćudnog tumora dojke pomoću algoritama strojnog učenja</dc:title>
  <dc:creator>Antonio Ilinović</dc:creator>
  <cp:lastModifiedBy>Antonio Ilinović</cp:lastModifiedBy>
  <cp:revision>1</cp:revision>
  <dcterms:created xsi:type="dcterms:W3CDTF">2023-01-10T21:10:40Z</dcterms:created>
  <dcterms:modified xsi:type="dcterms:W3CDTF">2023-01-11T21:43:34Z</dcterms:modified>
</cp:coreProperties>
</file>

<file path=docProps/thumbnail.jpeg>
</file>